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8" r:id="rId2"/>
    <p:sldId id="294" r:id="rId3"/>
    <p:sldId id="259" r:id="rId4"/>
    <p:sldId id="261" r:id="rId5"/>
    <p:sldId id="287" r:id="rId6"/>
    <p:sldId id="28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5" r:id="rId21"/>
    <p:sldId id="257" r:id="rId22"/>
    <p:sldId id="277" r:id="rId23"/>
    <p:sldId id="290" r:id="rId24"/>
    <p:sldId id="280" r:id="rId25"/>
    <p:sldId id="281" r:id="rId26"/>
    <p:sldId id="292" r:id="rId27"/>
    <p:sldId id="291" r:id="rId28"/>
    <p:sldId id="293" r:id="rId29"/>
    <p:sldId id="295" r:id="rId30"/>
    <p:sldId id="286" r:id="rId31"/>
    <p:sldId id="282" r:id="rId32"/>
  </p:sldIdLst>
  <p:sldSz cx="12192000" cy="6858000"/>
  <p:notesSz cx="6858000" cy="9144000"/>
  <p:embeddedFontLst>
    <p:embeddedFont>
      <p:font typeface="Karmatic Arcade" panose="02000000000000000000" pitchFamily="2" charset="0"/>
      <p:regular r:id="rId33"/>
    </p:embeddedFont>
    <p:embeddedFont>
      <p:font typeface="Joystix Monospace" panose="020B0609020001010101" pitchFamily="49" charset="0"/>
      <p:regular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Wingdings 2" panose="05020102010507070707" pitchFamily="18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09-Jul-18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abrielfazenda.itch.io/galactic-crusad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C069-70E6-4F29-A2DA-CD67F14C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/>
          <a:p>
            <a:pPr algn="ctr"/>
            <a:r>
              <a:rPr lang="pt-BR" sz="11500" b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Galactic</a:t>
            </a:r>
            <a:r>
              <a:rPr lang="pt-BR" sz="115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 </a:t>
            </a:r>
            <a:r>
              <a:rPr lang="pt-BR" sz="11500" b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crusade</a:t>
            </a:r>
            <a:endParaRPr lang="pt-BR" sz="11500" b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matic Arcade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769E2-2CEE-4209-B320-DB464FDD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034893"/>
          </a:xfrm>
        </p:spPr>
        <p:txBody>
          <a:bodyPr>
            <a:normAutofit/>
          </a:bodyPr>
          <a:lstStyle/>
          <a:p>
            <a:pPr algn="r"/>
            <a:r>
              <a:rPr lang="pt-BR" sz="2000" dirty="0">
                <a:latin typeface="Joystix Monospace" panose="020B0609020001010101" pitchFamily="49" charset="0"/>
              </a:rPr>
              <a:t>Gabriel Fazenda</a:t>
            </a:r>
          </a:p>
          <a:p>
            <a:pPr algn="r"/>
            <a:r>
              <a:rPr lang="pt-BR" sz="2000" dirty="0">
                <a:latin typeface="Joystix Monospace" panose="020B0609020001010101" pitchFamily="49" charset="0"/>
              </a:rPr>
              <a:t>2018/1</a:t>
            </a:r>
          </a:p>
        </p:txBody>
      </p:sp>
    </p:spTree>
    <p:extLst>
      <p:ext uri="{BB962C8B-B14F-4D97-AF65-F5344CB8AC3E}">
        <p14:creationId xmlns:p14="http://schemas.microsoft.com/office/powerpoint/2010/main" val="301862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Habilidades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02954" cy="4405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Karmatic Arcade" panose="02000000000000000000" pitchFamily="2" charset="0"/>
              </a:rPr>
              <a:t>Mina Remota</a:t>
            </a:r>
          </a:p>
          <a:p>
            <a:pPr lvl="1"/>
            <a:r>
              <a:rPr lang="pt-BR" dirty="0"/>
              <a:t>Dano em área;</a:t>
            </a:r>
          </a:p>
          <a:p>
            <a:pPr lvl="1"/>
            <a:r>
              <a:rPr lang="pt-BR" dirty="0"/>
              <a:t>Não afeta o jogador;</a:t>
            </a:r>
          </a:p>
          <a:p>
            <a:pPr lvl="1"/>
            <a:r>
              <a:rPr lang="pt-BR" dirty="0"/>
              <a:t>Explode após um número de turnos (3).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27B7B-7C41-4F24-BA01-AA29FA9C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Habilidades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02954" cy="4405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Karmatic Arcade" panose="02000000000000000000" pitchFamily="2" charset="0"/>
              </a:rPr>
              <a:t>Sobrecarga</a:t>
            </a:r>
          </a:p>
          <a:p>
            <a:pPr lvl="1"/>
            <a:r>
              <a:rPr lang="pt-BR" dirty="0"/>
              <a:t>Dano em área;</a:t>
            </a:r>
          </a:p>
          <a:p>
            <a:pPr lvl="1"/>
            <a:r>
              <a:rPr lang="pt-BR" dirty="0"/>
              <a:t>Não afeta o jogador;</a:t>
            </a:r>
          </a:p>
          <a:p>
            <a:pPr lvl="1"/>
            <a:r>
              <a:rPr lang="pt-BR" dirty="0"/>
              <a:t>Jogador perde 2 turnos ao utilizar esta habilidade.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96425-02F8-4B74-989D-C34A593F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Habilidades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02954" cy="4405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Missil</a:t>
            </a:r>
            <a:r>
              <a:rPr lang="pt-BR" dirty="0">
                <a:latin typeface="Karmatic Arcade" panose="02000000000000000000" pitchFamily="2" charset="0"/>
              </a:rPr>
              <a:t> Teleguiado</a:t>
            </a:r>
          </a:p>
          <a:p>
            <a:pPr lvl="1"/>
            <a:r>
              <a:rPr lang="pt-BR" dirty="0"/>
              <a:t>Acerta o alvo após 1 turno;</a:t>
            </a:r>
          </a:p>
          <a:p>
            <a:pPr lvl="1"/>
            <a:r>
              <a:rPr lang="pt-BR" dirty="0"/>
              <a:t>Mata qualquer inimigo instantaneamente;</a:t>
            </a:r>
          </a:p>
          <a:p>
            <a:pPr lvl="1"/>
            <a:r>
              <a:rPr lang="pt-BR" dirty="0"/>
              <a:t>Destrói o tile que atinge.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8A2D5-986D-4A64-91D9-BA088D55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6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RockMonster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Mais pontos de vida;</a:t>
            </a:r>
          </a:p>
          <a:p>
            <a:pPr lvl="1"/>
            <a:r>
              <a:rPr lang="pt-BR" dirty="0"/>
              <a:t>Pode fazer o jogador perder um turno ao atacar.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048CC-35D5-40FF-941D-CD9F1F8E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1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VenoAlien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Não tão letal no corpo-a-corpo;</a:t>
            </a:r>
          </a:p>
          <a:p>
            <a:pPr lvl="1"/>
            <a:r>
              <a:rPr lang="pt-BR" dirty="0"/>
              <a:t>Deixa rastro de veneno que causa dano por 2 turnos.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87A87-5ED2-4EFE-8E1C-58CD2E26F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8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LavaThing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Ataque à distância;</a:t>
            </a:r>
          </a:p>
          <a:p>
            <a:pPr lvl="1"/>
            <a:r>
              <a:rPr lang="pt-BR" dirty="0"/>
              <a:t>Somente 1 ponto de vida;</a:t>
            </a:r>
          </a:p>
          <a:p>
            <a:pPr lvl="1"/>
            <a:r>
              <a:rPr lang="pt-BR" dirty="0"/>
              <a:t>Possui movimentação inteligente para escapar de ataques corpo-a-corpo.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1DD99-3DCA-4C2A-B19C-63B1C74C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SpellBlocker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Bloqueia todas as habilidades do jogador;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8FC4D-624E-443F-9C36-F67B885B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0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DamageDrain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Drena o dano do jogador, fazendo com que não cause danos com ataques básicos.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0E4DC-1D16-465D-B817-B4AB5809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1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LaserTower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Possui 3 estados:</a:t>
            </a:r>
          </a:p>
          <a:p>
            <a:pPr lvl="2"/>
            <a:r>
              <a:rPr lang="pt-BR" dirty="0"/>
              <a:t>Desligado;</a:t>
            </a:r>
          </a:p>
          <a:p>
            <a:pPr lvl="2"/>
            <a:r>
              <a:rPr lang="pt-BR" dirty="0"/>
              <a:t>Ligando;</a:t>
            </a:r>
          </a:p>
          <a:p>
            <a:pPr lvl="2"/>
            <a:r>
              <a:rPr lang="pt-BR" dirty="0"/>
              <a:t>Ligado;</a:t>
            </a:r>
          </a:p>
          <a:p>
            <a:pPr lvl="1"/>
            <a:r>
              <a:rPr lang="pt-BR" dirty="0"/>
              <a:t>Mata tanto o jogador quanto inimigos instantaneamente.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DFE73-9ACC-40D6-B7F8-3B53E3BB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011372-9A01-47F7-A4BA-512F7C18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96" y="1931938"/>
            <a:ext cx="39338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87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Testes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590" y="2029780"/>
            <a:ext cx="8180909" cy="3636511"/>
          </a:xfrm>
        </p:spPr>
        <p:txBody>
          <a:bodyPr anchor="t"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Primeiras sessões:</a:t>
            </a:r>
          </a:p>
          <a:p>
            <a:pPr lvl="1"/>
            <a:r>
              <a:rPr lang="pt-BR" dirty="0"/>
              <a:t>Observação e anotações.</a:t>
            </a:r>
          </a:p>
          <a:p>
            <a:pPr marL="914400" lvl="2" indent="0">
              <a:buNone/>
            </a:pPr>
            <a:endParaRPr lang="pt-B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E9D065-B275-48D0-8328-F017B3E86EB5}"/>
              </a:ext>
            </a:extLst>
          </p:cNvPr>
          <p:cNvSpPr txBox="1">
            <a:spLocks/>
          </p:cNvSpPr>
          <p:nvPr/>
        </p:nvSpPr>
        <p:spPr>
          <a:xfrm>
            <a:off x="6835017" y="2222287"/>
            <a:ext cx="3963013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Segunda sessão:</a:t>
            </a:r>
          </a:p>
          <a:p>
            <a:pPr lvl="1"/>
            <a:r>
              <a:rPr lang="pt-BR" dirty="0"/>
              <a:t>Formulário Google focado em:</a:t>
            </a:r>
          </a:p>
          <a:p>
            <a:pPr lvl="2"/>
            <a:r>
              <a:rPr lang="pt-BR" dirty="0"/>
              <a:t>Jogador: movimentação e habilidades;</a:t>
            </a:r>
          </a:p>
          <a:p>
            <a:pPr lvl="2"/>
            <a:r>
              <a:rPr lang="pt-BR" dirty="0"/>
              <a:t>Inimigos: movimentação e características de cada um;</a:t>
            </a:r>
          </a:p>
          <a:p>
            <a:pPr lvl="2"/>
            <a:r>
              <a:rPr lang="pt-BR" dirty="0"/>
              <a:t> Dificuldade geral do jogo.</a:t>
            </a:r>
          </a:p>
        </p:txBody>
      </p:sp>
    </p:spTree>
    <p:extLst>
      <p:ext uri="{BB962C8B-B14F-4D97-AF65-F5344CB8AC3E}">
        <p14:creationId xmlns:p14="http://schemas.microsoft.com/office/powerpoint/2010/main" val="189767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79F4-ED6D-43A8-8A52-0D75E0FE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Roteiro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B680-8CE6-4BFB-8D71-EC2C1DB1C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87523"/>
            <a:ext cx="10554574" cy="4970477"/>
          </a:xfrm>
        </p:spPr>
        <p:txBody>
          <a:bodyPr>
            <a:normAutofit/>
          </a:bodyPr>
          <a:lstStyle/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Arte;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Gameplay;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Testes;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Polimento e Balanceamento;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Considerações finais.</a:t>
            </a:r>
          </a:p>
        </p:txBody>
      </p:sp>
    </p:spTree>
    <p:extLst>
      <p:ext uri="{BB962C8B-B14F-4D97-AF65-F5344CB8AC3E}">
        <p14:creationId xmlns:p14="http://schemas.microsoft.com/office/powerpoint/2010/main" val="2960547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E977216-AC4B-4282-9160-8EC6775245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83B6F6-E8E8-4C9B-BEDE-6E743086F4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3175"/>
            <a:ext cx="4646549" cy="4919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Jogador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sp>
        <p:nvSpPr>
          <p:cNvPr id="28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E67FD5EB-DE4D-4FA5-8255-98A317F8F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7706" y="3429000"/>
            <a:ext cx="6901987" cy="3071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BC5DF-6657-451E-B115-A93A694B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706" y="883254"/>
            <a:ext cx="6901987" cy="1583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40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E158B155-2870-4844-B295-BF04F38497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8EC6859F-6DE0-454C-AF7C-3CEC5E541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EFE4E-3572-45DA-8196-7CBC664F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37005" cy="68580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B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B54A185E-16AF-4E1A-9E7F-1414E2A349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6D755-FEE2-45E4-B135-4A46234E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45" y="3545632"/>
            <a:ext cx="6764628" cy="3077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48651-3C41-4159-812A-6CE73D36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045" y="819835"/>
            <a:ext cx="6764628" cy="14441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424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ounded Rectangle 16">
            <a:extLst>
              <a:ext uri="{FF2B5EF4-FFF2-40B4-BE49-F238E27FC236}">
                <a16:creationId xmlns:a16="http://schemas.microsoft.com/office/drawing/2014/main" id="{D7674AF9-5BCA-4A5C-A610-CF203E8BB5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002" y="564808"/>
            <a:ext cx="8884604" cy="3599352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18">
            <a:extLst>
              <a:ext uri="{FF2B5EF4-FFF2-40B4-BE49-F238E27FC236}">
                <a16:creationId xmlns:a16="http://schemas.microsoft.com/office/drawing/2014/main" id="{7A273C15-69CC-4E34-A5DC-B1BCD0A62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Geral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CE05B41F-DB64-42FF-9727-641C4CC67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4" r="-2" b="-2"/>
          <a:stretch/>
        </p:blipFill>
        <p:spPr>
          <a:xfrm>
            <a:off x="913020" y="707287"/>
            <a:ext cx="8678568" cy="31158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5AF857-DA78-4023-BFC9-56E80302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107" y="4732143"/>
            <a:ext cx="7959969" cy="1848255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37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BCDF80C-4633-4D97-98CE-504C287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85" y="0"/>
            <a:ext cx="10761213" cy="1417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Geral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E0F228-AA30-42BA-88C2-678ED6338F2E}"/>
              </a:ext>
            </a:extLst>
          </p:cNvPr>
          <p:cNvSpPr/>
          <p:nvPr/>
        </p:nvSpPr>
        <p:spPr>
          <a:xfrm>
            <a:off x="0" y="1266738"/>
            <a:ext cx="12192000" cy="1275126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E39B-B7F9-4D5A-99C9-B82A2EA5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24" y="1417638"/>
            <a:ext cx="9101339" cy="5392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754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51365" cy="97045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Polimento e balanceamento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59B6C-6065-4726-98EB-7F9907C3F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56018"/>
          </a:xfrm>
        </p:spPr>
        <p:txBody>
          <a:bodyPr>
            <a:normAutofit/>
          </a:bodyPr>
          <a:lstStyle/>
          <a:p>
            <a:r>
              <a:rPr lang="pt-BR" sz="2800" dirty="0"/>
              <a:t>Tutorial;</a:t>
            </a:r>
          </a:p>
          <a:p>
            <a:r>
              <a:rPr lang="pt-BR" sz="2800" dirty="0"/>
              <a:t>Movimentação do jogador;</a:t>
            </a:r>
          </a:p>
          <a:p>
            <a:r>
              <a:rPr lang="pt-BR" sz="2800" dirty="0"/>
              <a:t>Movimentação dos inimigos:</a:t>
            </a:r>
          </a:p>
          <a:p>
            <a:pPr lvl="1"/>
            <a:r>
              <a:rPr lang="pt-BR" sz="2400" dirty="0" err="1"/>
              <a:t>Minimax</a:t>
            </a:r>
            <a:r>
              <a:rPr lang="pt-BR" sz="2400" dirty="0"/>
              <a:t>;</a:t>
            </a:r>
          </a:p>
          <a:p>
            <a:pPr lvl="1"/>
            <a:r>
              <a:rPr lang="pt-BR" sz="2400" dirty="0"/>
              <a:t>A* + </a:t>
            </a:r>
            <a:r>
              <a:rPr lang="pt-BR" sz="2400" dirty="0" err="1"/>
              <a:t>LavaThing</a:t>
            </a:r>
            <a:r>
              <a:rPr lang="pt-BR" sz="2400" dirty="0"/>
              <a:t>;</a:t>
            </a:r>
          </a:p>
          <a:p>
            <a:r>
              <a:rPr lang="pt-BR" sz="2800" dirty="0"/>
              <a:t>Interface Gráfica.</a:t>
            </a:r>
          </a:p>
        </p:txBody>
      </p:sp>
    </p:spTree>
    <p:extLst>
      <p:ext uri="{BB962C8B-B14F-4D97-AF65-F5344CB8AC3E}">
        <p14:creationId xmlns:p14="http://schemas.microsoft.com/office/powerpoint/2010/main" val="3023868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Tutorial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3091B7-E783-4C9F-8CB0-E8118968C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232" y="0"/>
            <a:ext cx="3833768" cy="6849263"/>
          </a:xfrm>
        </p:spPr>
      </p:pic>
    </p:spTree>
    <p:extLst>
      <p:ext uri="{BB962C8B-B14F-4D97-AF65-F5344CB8AC3E}">
        <p14:creationId xmlns:p14="http://schemas.microsoft.com/office/powerpoint/2010/main" val="1801099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51365" cy="970450"/>
          </a:xfrm>
        </p:spPr>
        <p:txBody>
          <a:bodyPr/>
          <a:lstStyle/>
          <a:p>
            <a:pPr algn="ctr"/>
            <a:r>
              <a: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Interface gráfica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FA112C-65B5-4CF0-A3E2-87A512FB2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07" y="2571709"/>
            <a:ext cx="3376574" cy="133818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7A1D83-3394-4941-892F-939960D1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7" y="4646826"/>
            <a:ext cx="4163423" cy="1629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7E4307-85EF-4238-8BF0-05FF375A6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693" y="2571709"/>
            <a:ext cx="7165748" cy="13381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66E9F-48E4-4268-B7BF-B991A872A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074" y="4384740"/>
            <a:ext cx="6473290" cy="2319092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5DD0A4CC-BEF2-414F-AE1C-04F66E799FEB}"/>
              </a:ext>
            </a:extLst>
          </p:cNvPr>
          <p:cNvSpPr/>
          <p:nvPr/>
        </p:nvSpPr>
        <p:spPr>
          <a:xfrm>
            <a:off x="4444166" y="52190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377A572-F557-4118-93C9-98C98AB6979E}"/>
              </a:ext>
            </a:extLst>
          </p:cNvPr>
          <p:cNvSpPr/>
          <p:nvPr/>
        </p:nvSpPr>
        <p:spPr>
          <a:xfrm>
            <a:off x="3644421" y="2998483"/>
            <a:ext cx="122119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79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51365" cy="970450"/>
          </a:xfrm>
        </p:spPr>
        <p:txBody>
          <a:bodyPr/>
          <a:lstStyle/>
          <a:p>
            <a:pPr algn="ctr"/>
            <a:r>
              <a: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Interface gráfica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377A572-F557-4118-93C9-98C98AB6979E}"/>
              </a:ext>
            </a:extLst>
          </p:cNvPr>
          <p:cNvSpPr/>
          <p:nvPr/>
        </p:nvSpPr>
        <p:spPr>
          <a:xfrm>
            <a:off x="4440871" y="2541864"/>
            <a:ext cx="2764743" cy="913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Content Placeholder 42">
            <a:extLst>
              <a:ext uri="{FF2B5EF4-FFF2-40B4-BE49-F238E27FC236}">
                <a16:creationId xmlns:a16="http://schemas.microsoft.com/office/drawing/2014/main" id="{F621D999-A9C0-4050-8A98-D18687B37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59" y="4051512"/>
            <a:ext cx="4172532" cy="2819794"/>
          </a:xfr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6A37960-FAD5-4069-B681-9A849011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02" y="1937578"/>
            <a:ext cx="4258269" cy="20672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BD5E389-3589-494E-AE95-62B0B060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723" y="3713014"/>
            <a:ext cx="5055422" cy="31582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8E76CEB-70A9-4191-B0A3-B31A75238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615" y="1864185"/>
            <a:ext cx="4391638" cy="197195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5DD0A4CC-BEF2-414F-AE1C-04F66E799FEB}"/>
              </a:ext>
            </a:extLst>
          </p:cNvPr>
          <p:cNvSpPr/>
          <p:nvPr/>
        </p:nvSpPr>
        <p:spPr>
          <a:xfrm>
            <a:off x="4385091" y="4754198"/>
            <a:ext cx="2488632" cy="996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8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8B575DBB-A3D6-4160-B08B-210DC986BE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9D9DDB-E9A7-4323-9126-BDCACE0611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9330DB97-B94E-45F0-88B4-3D4A6C16BA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0005CD-FCB7-408E-90AC-7F8C317B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74" y="0"/>
            <a:ext cx="3809770" cy="6864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ADDA6-7528-4FC9-83B5-0996872D7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188" y="0"/>
            <a:ext cx="3878414" cy="686445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3452F0A-6D1B-4ACF-BB7F-8DCE57B0338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4646923" cy="685800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Interface gráfica</a:t>
            </a:r>
          </a:p>
        </p:txBody>
      </p:sp>
    </p:spTree>
    <p:extLst>
      <p:ext uri="{BB962C8B-B14F-4D97-AF65-F5344CB8AC3E}">
        <p14:creationId xmlns:p14="http://schemas.microsoft.com/office/powerpoint/2010/main" val="1297731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8B575DBB-A3D6-4160-B08B-210DC986BE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9D9DDB-E9A7-4323-9126-BDCACE0611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9330DB97-B94E-45F0-88B4-3D4A6C16BA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3452F0A-6D1B-4ACF-BB7F-8DCE57B0338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4646923" cy="685800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Interface gráfica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4D094-9779-49B8-B820-9DBE9CCE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188" y="0"/>
            <a:ext cx="38386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0FE3E-D242-4664-BF81-73B46A97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943" y="-3175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3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9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1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D64C-1A0B-486C-BD92-4A98DEB6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Introdução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8866-22EF-44B5-A92B-3F7FFBABA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Objetivo</a:t>
            </a:r>
            <a:r>
              <a:rPr lang="en-US" dirty="0">
                <a:solidFill>
                  <a:srgbClr val="FFFFFF"/>
                </a:solidFill>
              </a:rPr>
              <a:t>;</a:t>
            </a:r>
            <a:endParaRPr lang="pt-BR" dirty="0">
              <a:solidFill>
                <a:srgbClr val="FFFFFF"/>
              </a:solidFill>
            </a:endParaRPr>
          </a:p>
          <a:p>
            <a:r>
              <a:rPr lang="pt-BR" dirty="0">
                <a:solidFill>
                  <a:srgbClr val="FFFFFF"/>
                </a:solidFill>
              </a:rPr>
              <a:t>Motivação e análise de mercado;</a:t>
            </a:r>
          </a:p>
          <a:p>
            <a:r>
              <a:rPr lang="pt-BR" dirty="0">
                <a:solidFill>
                  <a:srgbClr val="FFFFFF"/>
                </a:solidFill>
              </a:rPr>
              <a:t>Inspirações.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BA79F-FBAE-4434-8A6C-6F7E6C980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" r="4" b="6138"/>
          <a:stretch/>
        </p:blipFill>
        <p:spPr>
          <a:xfrm>
            <a:off x="4551138" y="193272"/>
            <a:ext cx="3277245" cy="3071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4EA96-6503-4529-9A78-A16A1A822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01" r="14903" b="-2"/>
          <a:stretch/>
        </p:blipFill>
        <p:spPr>
          <a:xfrm>
            <a:off x="504667" y="209662"/>
            <a:ext cx="3236907" cy="3055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94500F-911A-43F8-89E3-DCAAEC277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91" y="193272"/>
            <a:ext cx="3310376" cy="33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94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51365" cy="970450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Interface gráfica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55CCD-848A-4508-AC5B-58E1D6EF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02" y="1894552"/>
            <a:ext cx="2778212" cy="4963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5A01F-7D4E-461C-BA16-75D02B15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06" y="1894552"/>
            <a:ext cx="2772209" cy="4952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C66348-E075-4A1F-A33C-D91CB60CC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131" y="1894550"/>
            <a:ext cx="2771018" cy="4950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40644-892E-4D23-8CE7-883E00AC1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58" y="1894551"/>
            <a:ext cx="2780599" cy="496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0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88"/>
            <a:ext cx="12191999" cy="970450"/>
          </a:xfrm>
        </p:spPr>
        <p:txBody>
          <a:bodyPr anchor="ctr"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	Considerações finais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35502-1367-461C-A233-EBCF7779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5377343"/>
            <a:ext cx="10554574" cy="4814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/>
              <a:t>Dispon</a:t>
            </a:r>
            <a:r>
              <a:rPr lang="pt-BR" dirty="0" err="1"/>
              <a:t>ível</a:t>
            </a:r>
            <a:r>
              <a:rPr lang="pt-BR" dirty="0"/>
              <a:t> online no site itch.io: </a:t>
            </a:r>
            <a:r>
              <a:rPr lang="pt-BR" dirty="0">
                <a:hlinkClick r:id="rId2"/>
              </a:rPr>
              <a:t>https://gabrielfazenda.itch.io/galactic-crusade</a:t>
            </a:r>
            <a:r>
              <a:rPr lang="pt-BR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5645C-6062-4531-A82F-C05B21A1DF7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/>
              <a:t>Multidisciplinaridade;</a:t>
            </a:r>
          </a:p>
          <a:p>
            <a:r>
              <a:rPr lang="pt-BR" sz="2800" dirty="0"/>
              <a:t>Dificuldade para receber feedbacks/respostas;</a:t>
            </a:r>
          </a:p>
          <a:p>
            <a:r>
              <a:rPr lang="pt-BR" sz="2800" dirty="0"/>
              <a:t>Resultado final.</a:t>
            </a:r>
          </a:p>
        </p:txBody>
      </p:sp>
    </p:spTree>
    <p:extLst>
      <p:ext uri="{BB962C8B-B14F-4D97-AF65-F5344CB8AC3E}">
        <p14:creationId xmlns:p14="http://schemas.microsoft.com/office/powerpoint/2010/main" val="1245243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49BFC35-D817-4E99-9B13-A235143575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7DCBCC52-AA08-406E-8E79-A4EDCD617D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37005" cy="4253218"/>
          </a:xfrm>
        </p:spPr>
        <p:txBody>
          <a:bodyPr anchor="ctr">
            <a:norm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Desenvolvimento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005" y="100325"/>
            <a:ext cx="7551947" cy="3632200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Unity + Android</a:t>
            </a:r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Prototipação rápida;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Controle de testes via Editor;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Sistema de Eventos;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Scripts Managers;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Classes </a:t>
            </a:r>
            <a:r>
              <a:rPr lang="pt-BR" sz="1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Character</a:t>
            </a:r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e </a:t>
            </a:r>
            <a:r>
              <a:rPr lang="pt-BR" sz="1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Entity</a:t>
            </a:r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Classe </a:t>
            </a:r>
            <a:r>
              <a:rPr lang="pt-BR" sz="1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SpecialTile</a:t>
            </a:r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05092B-EFD9-4F21-9999-307AA46736DF}"/>
              </a:ext>
            </a:extLst>
          </p:cNvPr>
          <p:cNvSpPr/>
          <p:nvPr/>
        </p:nvSpPr>
        <p:spPr>
          <a:xfrm>
            <a:off x="0" y="4253218"/>
            <a:ext cx="5444455" cy="2604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165F5-7753-4ACD-8F50-154B84FC1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r="11187"/>
          <a:stretch/>
        </p:blipFill>
        <p:spPr>
          <a:xfrm>
            <a:off x="1924087" y="4714087"/>
            <a:ext cx="8340778" cy="2127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86309D-E8D2-41F5-B14A-59FA6882C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610" y="3116387"/>
            <a:ext cx="5511255" cy="14329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3121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54BDE-4620-4A3E-B1CE-E80DBD76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097"/>
            <a:ext cx="6100916" cy="37811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Character 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e 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Entity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89D25-ECC4-4697-ACF4-87D607598B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A5CE81EE-EB4C-463D-8657-F0BF5FDF5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4E81B58-FFC3-43A0-9D52-0745A34E0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2439" y="1373682"/>
            <a:ext cx="4508038" cy="38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57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54BDE-4620-4A3E-B1CE-E80DBD76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097"/>
            <a:ext cx="6100916" cy="37811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SpecialTile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89D25-ECC4-4697-ACF4-87D607598B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14">
            <a:extLst>
              <a:ext uri="{FF2B5EF4-FFF2-40B4-BE49-F238E27FC236}">
                <a16:creationId xmlns:a16="http://schemas.microsoft.com/office/drawing/2014/main" id="{A5CE81EE-EB4C-463D-8657-F0BF5FDF5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id="{CB0C6F71-57DB-449A-AFC5-392DAC369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6882" y="1433324"/>
            <a:ext cx="4419152" cy="376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2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3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Arte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10751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voxels; 							</a:t>
            </a:r>
          </a:p>
          <a:p>
            <a:pPr>
              <a:buFontTx/>
              <a:buChar char="-"/>
            </a:pPr>
            <a:r>
              <a:rPr lang="en-US" dirty="0"/>
              <a:t>Ferramenta </a:t>
            </a:r>
            <a:r>
              <a:rPr lang="en-US" dirty="0" err="1"/>
              <a:t>MagicaVoxel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04F06-17C6-435B-9A02-44D9D3BE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1000760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17203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2E977216-AC4B-4282-9160-8EC677524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2" name="Group 36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331" y="4525094"/>
            <a:ext cx="12203151" cy="2344057"/>
            <a:chOff x="0" y="4525094"/>
            <a:chExt cx="12203151" cy="2344057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Arte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77E693-B4CD-4FE6-AB43-B5DAF297F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6" r="7545" b="-1"/>
          <a:stretch/>
        </p:blipFill>
        <p:spPr>
          <a:xfrm>
            <a:off x="6319722" y="663794"/>
            <a:ext cx="2256914" cy="360076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5052CB-66A8-4733-B02E-E7C9C9445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6" r="1" b="1"/>
          <a:stretch/>
        </p:blipFill>
        <p:spPr>
          <a:xfrm>
            <a:off x="8935712" y="663794"/>
            <a:ext cx="2606040" cy="353738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69E0AD-73C4-49CE-A52C-E7516DB27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" r="10093" b="-1"/>
          <a:stretch/>
        </p:blipFill>
        <p:spPr>
          <a:xfrm>
            <a:off x="3404521" y="625221"/>
            <a:ext cx="2477020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DC8493-DCC4-4BA2-80F1-8FDF4C277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83" r="6060" b="-2"/>
          <a:stretch/>
        </p:blipFill>
        <p:spPr>
          <a:xfrm>
            <a:off x="464434" y="600415"/>
            <a:ext cx="2475653" cy="360076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7626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Jogador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Movimentação;</a:t>
            </a:r>
          </a:p>
          <a:p>
            <a:r>
              <a:rPr lang="pt-BR" dirty="0"/>
              <a:t>Ataques Básicos.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67F9B-464C-47E6-B8B1-8671091F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79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2676</TotalTime>
  <Words>257</Words>
  <Application>Microsoft Office PowerPoint</Application>
  <PresentationFormat>Widescreen</PresentationFormat>
  <Paragraphs>105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Karmatic Arcade</vt:lpstr>
      <vt:lpstr>Joystix Monospace</vt:lpstr>
      <vt:lpstr>Century Gothic</vt:lpstr>
      <vt:lpstr>Wingdings 2</vt:lpstr>
      <vt:lpstr>Quotable</vt:lpstr>
      <vt:lpstr>Galactic crusade</vt:lpstr>
      <vt:lpstr>Roteiro</vt:lpstr>
      <vt:lpstr>Introdução</vt:lpstr>
      <vt:lpstr>Desenvolvimento</vt:lpstr>
      <vt:lpstr>Character  e  Entity</vt:lpstr>
      <vt:lpstr>SpecialTile</vt:lpstr>
      <vt:lpstr>Arte</vt:lpstr>
      <vt:lpstr>Arte</vt:lpstr>
      <vt:lpstr>Jogador</vt:lpstr>
      <vt:lpstr>Habilidades</vt:lpstr>
      <vt:lpstr>Habilidades</vt:lpstr>
      <vt:lpstr>Habilidades</vt:lpstr>
      <vt:lpstr>Inimigos</vt:lpstr>
      <vt:lpstr>Inimigos</vt:lpstr>
      <vt:lpstr>Inimigos</vt:lpstr>
      <vt:lpstr>obstáculos</vt:lpstr>
      <vt:lpstr>obstáculos</vt:lpstr>
      <vt:lpstr>obstáculos</vt:lpstr>
      <vt:lpstr>Testes</vt:lpstr>
      <vt:lpstr>Jogador</vt:lpstr>
      <vt:lpstr>Inimigos</vt:lpstr>
      <vt:lpstr>Geral</vt:lpstr>
      <vt:lpstr>Geral</vt:lpstr>
      <vt:lpstr>Polimento e balanceamento</vt:lpstr>
      <vt:lpstr>Tutorial</vt:lpstr>
      <vt:lpstr>Interface gráfica</vt:lpstr>
      <vt:lpstr>Interface gráfica</vt:lpstr>
      <vt:lpstr>PowerPoint Presentation</vt:lpstr>
      <vt:lpstr>PowerPoint Presentation</vt:lpstr>
      <vt:lpstr>Interface gráfica</vt:lpstr>
      <vt:lpstr> Considerações finais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Ludvig Fazenda</dc:creator>
  <cp:lastModifiedBy>Gabriel Ludvig Fazenda</cp:lastModifiedBy>
  <cp:revision>32</cp:revision>
  <dcterms:created xsi:type="dcterms:W3CDTF">2018-07-05T09:28:33Z</dcterms:created>
  <dcterms:modified xsi:type="dcterms:W3CDTF">2018-07-09T10:32:40Z</dcterms:modified>
</cp:coreProperties>
</file>